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84933A-EB5E-44CB-9F26-C3A3949D0B72}" v="7" dt="2024-08-30T14:22:48.055"/>
    <p1510:client id="{DF0BD80A-A041-4F8A-BE7B-DB7C6631019A}" v="7" dt="2024-08-31T14:03:49.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47" autoAdjust="0"/>
  </p:normalViewPr>
  <p:slideViewPr>
    <p:cSldViewPr snapToGrid="0">
      <p:cViewPr varScale="1">
        <p:scale>
          <a:sx n="79" d="100"/>
          <a:sy n="79" d="100"/>
        </p:scale>
        <p:origin x="773" y="7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Hitesh K" userId="84d9e45b5558d026" providerId="LiveId" clId="{DF0BD80A-A041-4F8A-BE7B-DB7C6631019A}"/>
    <pc:docChg chg="undo custSel modSld">
      <pc:chgData name="Hitesh K" userId="84d9e45b5558d026" providerId="LiveId" clId="{DF0BD80A-A041-4F8A-BE7B-DB7C6631019A}" dt="2024-08-31T14:06:30.240" v="139" actId="20577"/>
      <pc:docMkLst>
        <pc:docMk/>
      </pc:docMkLst>
      <pc:sldChg chg="addSp modSp mod">
        <pc:chgData name="Hitesh K" userId="84d9e45b5558d026" providerId="LiveId" clId="{DF0BD80A-A041-4F8A-BE7B-DB7C6631019A}" dt="2024-08-31T13:58:46.939" v="117" actId="20577"/>
        <pc:sldMkLst>
          <pc:docMk/>
          <pc:sldMk cId="245881457" sldId="2147375597"/>
        </pc:sldMkLst>
        <pc:spChg chg="add">
          <ac:chgData name="Hitesh K" userId="84d9e45b5558d026" providerId="LiveId" clId="{DF0BD80A-A041-4F8A-BE7B-DB7C6631019A}" dt="2024-08-31T13:49:10.772" v="0"/>
          <ac:spMkLst>
            <pc:docMk/>
            <pc:sldMk cId="245881457" sldId="2147375597"/>
            <ac:spMk id="2" creationId="{5C966AD5-65F6-0AEB-3CE1-187A6F01804A}"/>
          </ac:spMkLst>
        </pc:spChg>
        <pc:spChg chg="add">
          <ac:chgData name="Hitesh K" userId="84d9e45b5558d026" providerId="LiveId" clId="{DF0BD80A-A041-4F8A-BE7B-DB7C6631019A}" dt="2024-08-31T13:49:10.772" v="0"/>
          <ac:spMkLst>
            <pc:docMk/>
            <pc:sldMk cId="245881457" sldId="2147375597"/>
            <ac:spMk id="5" creationId="{91EDF2B3-4C0C-5D48-947D-8A51F1861591}"/>
          </ac:spMkLst>
        </pc:spChg>
        <pc:spChg chg="add">
          <ac:chgData name="Hitesh K" userId="84d9e45b5558d026" providerId="LiveId" clId="{DF0BD80A-A041-4F8A-BE7B-DB7C6631019A}" dt="2024-08-31T13:49:10.772" v="0"/>
          <ac:spMkLst>
            <pc:docMk/>
            <pc:sldMk cId="245881457" sldId="2147375597"/>
            <ac:spMk id="6" creationId="{9D593181-5E44-4250-9900-7B9175CC16B6}"/>
          </ac:spMkLst>
        </pc:spChg>
        <pc:spChg chg="add">
          <ac:chgData name="Hitesh K" userId="84d9e45b5558d026" providerId="LiveId" clId="{DF0BD80A-A041-4F8A-BE7B-DB7C6631019A}" dt="2024-08-31T13:49:10.772" v="0"/>
          <ac:spMkLst>
            <pc:docMk/>
            <pc:sldMk cId="245881457" sldId="2147375597"/>
            <ac:spMk id="8" creationId="{3AE7EE35-426D-06E2-996F-76F0E2320548}"/>
          </ac:spMkLst>
        </pc:spChg>
        <pc:spChg chg="mod">
          <ac:chgData name="Hitesh K" userId="84d9e45b5558d026" providerId="LiveId" clId="{DF0BD80A-A041-4F8A-BE7B-DB7C6631019A}" dt="2024-08-31T13:58:46.939" v="117" actId="20577"/>
          <ac:spMkLst>
            <pc:docMk/>
            <pc:sldMk cId="245881457" sldId="2147375597"/>
            <ac:spMk id="11" creationId="{DE9F1BE0-7910-FA1B-DCE8-56EFD1E4FC09}"/>
          </ac:spMkLst>
        </pc:spChg>
        <pc:spChg chg="add">
          <ac:chgData name="Hitesh K" userId="84d9e45b5558d026" providerId="LiveId" clId="{DF0BD80A-A041-4F8A-BE7B-DB7C6631019A}" dt="2024-08-31T13:49:10.772" v="0"/>
          <ac:spMkLst>
            <pc:docMk/>
            <pc:sldMk cId="245881457" sldId="2147375597"/>
            <ac:spMk id="13" creationId="{0F099119-C654-E3B2-6150-4AFD6C2EBD26}"/>
          </ac:spMkLst>
        </pc:spChg>
      </pc:sldChg>
      <pc:sldChg chg="addSp modSp mod">
        <pc:chgData name="Hitesh K" userId="84d9e45b5558d026" providerId="LiveId" clId="{DF0BD80A-A041-4F8A-BE7B-DB7C6631019A}" dt="2024-08-31T14:06:30.240" v="139" actId="20577"/>
        <pc:sldMkLst>
          <pc:docMk/>
          <pc:sldMk cId="1181112711" sldId="2147375600"/>
        </pc:sldMkLst>
        <pc:spChg chg="add">
          <ac:chgData name="Hitesh K" userId="84d9e45b5558d026" providerId="LiveId" clId="{DF0BD80A-A041-4F8A-BE7B-DB7C6631019A}" dt="2024-08-31T14:03:45.314" v="131"/>
          <ac:spMkLst>
            <pc:docMk/>
            <pc:sldMk cId="1181112711" sldId="2147375600"/>
            <ac:spMk id="2" creationId="{59C4438C-8938-A21B-F217-CA030B19AA6D}"/>
          </ac:spMkLst>
        </pc:spChg>
        <pc:spChg chg="mod">
          <ac:chgData name="Hitesh K" userId="84d9e45b5558d026" providerId="LiveId" clId="{DF0BD80A-A041-4F8A-BE7B-DB7C6631019A}" dt="2024-08-31T14:06:30.240" v="139" actId="20577"/>
          <ac:spMkLst>
            <pc:docMk/>
            <pc:sldMk cId="1181112711" sldId="2147375600"/>
            <ac:spMk id="11" creationId="{DE9F1BE0-7910-FA1B-DCE8-56EFD1E4FC09}"/>
          </ac:spMkLst>
        </pc:spChg>
        <pc:spChg chg="mod">
          <ac:chgData name="Hitesh K" userId="84d9e45b5558d026" providerId="LiveId" clId="{DF0BD80A-A041-4F8A-BE7B-DB7C6631019A}" dt="2024-08-31T14:03:47.434" v="132" actId="20577"/>
          <ac:spMkLst>
            <pc:docMk/>
            <pc:sldMk cId="1181112711" sldId="2147375600"/>
            <ac:spMk id="12" creationId="{E53E5C3F-4D2B-B85F-E592-E58E032C664C}"/>
          </ac:spMkLst>
        </pc:spChg>
        <pc:picChg chg="add mod">
          <ac:chgData name="Hitesh K" userId="84d9e45b5558d026" providerId="LiveId" clId="{DF0BD80A-A041-4F8A-BE7B-DB7C6631019A}" dt="2024-08-31T14:04:09.693" v="138" actId="1076"/>
          <ac:picMkLst>
            <pc:docMk/>
            <pc:sldMk cId="1181112711" sldId="2147375600"/>
            <ac:picMk id="5" creationId="{06357599-010C-679D-350E-C38A1C93F3A5}"/>
          </ac:picMkLst>
        </pc:picChg>
      </pc:sldChg>
    </pc:docChg>
  </pc:docChgLst>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Hitesh, Hitesh SBOBNG-PTIY/AEC" userId="4b40d14c-6959-4a04-b09b-037994df9ab1" providerId="ADAL" clId="{4C84933A-EB5E-44CB-9F26-C3A3949D0B72}"/>
    <pc:docChg chg="undo redo custSel modSld">
      <pc:chgData name="Hitesh, Hitesh SBOBNG-PTIY/AEC" userId="4b40d14c-6959-4a04-b09b-037994df9ab1" providerId="ADAL" clId="{4C84933A-EB5E-44CB-9F26-C3A3949D0B72}" dt="2024-08-30T14:22:48.055" v="150" actId="1076"/>
      <pc:docMkLst>
        <pc:docMk/>
      </pc:docMkLst>
      <pc:sldChg chg="modSp mod">
        <pc:chgData name="Hitesh, Hitesh SBOBNG-PTIY/AEC" userId="4b40d14c-6959-4a04-b09b-037994df9ab1" providerId="ADAL" clId="{4C84933A-EB5E-44CB-9F26-C3A3949D0B72}" dt="2024-08-30T14:12:40.286" v="7" actId="20577"/>
        <pc:sldMkLst>
          <pc:docMk/>
          <pc:sldMk cId="3267775274" sldId="256"/>
        </pc:sldMkLst>
        <pc:spChg chg="mod">
          <ac:chgData name="Hitesh, Hitesh SBOBNG-PTIY/AEC" userId="4b40d14c-6959-4a04-b09b-037994df9ab1" providerId="ADAL" clId="{4C84933A-EB5E-44CB-9F26-C3A3949D0B72}" dt="2024-08-30T14:12:40.286" v="7" actId="20577"/>
          <ac:spMkLst>
            <pc:docMk/>
            <pc:sldMk cId="3267775274" sldId="256"/>
            <ac:spMk id="6" creationId="{0C37A4A8-A3C7-407F-B123-88E2E165C827}"/>
          </ac:spMkLst>
        </pc:spChg>
      </pc:sldChg>
      <pc:sldChg chg="addSp modSp mod">
        <pc:chgData name="Hitesh, Hitesh SBOBNG-PTIY/AEC" userId="4b40d14c-6959-4a04-b09b-037994df9ab1" providerId="ADAL" clId="{4C84933A-EB5E-44CB-9F26-C3A3949D0B72}" dt="2024-08-30T14:22:48.055" v="150" actId="1076"/>
        <pc:sldMkLst>
          <pc:docMk/>
          <pc:sldMk cId="867832184" sldId="2147375589"/>
        </pc:sldMkLst>
        <pc:spChg chg="mod">
          <ac:chgData name="Hitesh, Hitesh SBOBNG-PTIY/AEC" userId="4b40d14c-6959-4a04-b09b-037994df9ab1" providerId="ADAL" clId="{4C84933A-EB5E-44CB-9F26-C3A3949D0B72}" dt="2024-08-30T14:19:44.466" v="142" actId="20577"/>
          <ac:spMkLst>
            <pc:docMk/>
            <pc:sldMk cId="867832184" sldId="2147375589"/>
            <ac:spMk id="10" creationId="{1119CB9E-042F-11E8-F683-654626D307B3}"/>
          </ac:spMkLst>
        </pc:spChg>
        <pc:spChg chg="mod">
          <ac:chgData name="Hitesh, Hitesh SBOBNG-PTIY/AEC" userId="4b40d14c-6959-4a04-b09b-037994df9ab1" providerId="ADAL" clId="{4C84933A-EB5E-44CB-9F26-C3A3949D0B72}" dt="2024-08-30T14:22:36.629" v="146" actId="1076"/>
          <ac:spMkLst>
            <pc:docMk/>
            <pc:sldMk cId="867832184" sldId="2147375589"/>
            <ac:spMk id="11" creationId="{CE0DDF5F-FE47-F9A2-FE84-53B63DFF494D}"/>
          </ac:spMkLst>
        </pc:spChg>
        <pc:picChg chg="add mod">
          <ac:chgData name="Hitesh, Hitesh SBOBNG-PTIY/AEC" userId="4b40d14c-6959-4a04-b09b-037994df9ab1" providerId="ADAL" clId="{4C84933A-EB5E-44CB-9F26-C3A3949D0B72}" dt="2024-08-30T14:22:48.055" v="150" actId="1076"/>
          <ac:picMkLst>
            <pc:docMk/>
            <pc:sldMk cId="867832184" sldId="2147375589"/>
            <ac:picMk id="1026" creationId="{7B66839B-5C78-02A0-9223-3547110A793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9/14/2024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14/09/2024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jpeg"/><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2449338"/>
            <a:ext cx="10525125" cy="1754326"/>
          </a:xfrm>
        </p:spPr>
        <p:txBody>
          <a:bodyPr anchor="b">
            <a:spAutoFit/>
          </a:bodyPr>
          <a:lstStyle/>
          <a:p>
            <a:r>
              <a:rPr lang="en-US" sz="3600" dirty="0"/>
              <a:t>Shell Bootcamp 2024 </a:t>
            </a:r>
            <a:r>
              <a:rPr lang="en-US" sz="4000" dirty="0"/>
              <a:t>SAP-ERP </a:t>
            </a:r>
            <a:r>
              <a:rPr lang="en-US" sz="4000" i="1" dirty="0"/>
              <a:t>TECHNICAL</a:t>
            </a:r>
            <a:br>
              <a:rPr lang="en-US" sz="4000" dirty="0"/>
            </a:br>
            <a:r>
              <a:rPr lang="en-US" sz="4000" dirty="0"/>
              <a:t>3 Reflections for Week 3 (09-Sep-2024 – 13-Sep-2024)</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Hitesh</a:t>
            </a:r>
          </a:p>
        </p:txBody>
      </p:sp>
      <p:sp>
        <p:nvSpPr>
          <p:cNvPr id="13" name="TextBox 12">
            <a:extLst>
              <a:ext uri="{FF2B5EF4-FFF2-40B4-BE49-F238E27FC236}">
                <a16:creationId xmlns:a16="http://schemas.microsoft.com/office/drawing/2014/main" id="{C48F8DD6-A1B3-8126-FAC3-218B712C7FFB}"/>
              </a:ext>
            </a:extLst>
          </p:cNvPr>
          <p:cNvSpPr txBox="1"/>
          <p:nvPr/>
        </p:nvSpPr>
        <p:spPr>
          <a:xfrm>
            <a:off x="684269" y="5510636"/>
            <a:ext cx="7469623" cy="523220"/>
          </a:xfrm>
          <a:prstGeom prst="rect">
            <a:avLst/>
          </a:prstGeom>
          <a:noFill/>
        </p:spPr>
        <p:txBody>
          <a:bodyPr wrap="square" rtlCol="0">
            <a:spAutoFit/>
          </a:bodyPr>
          <a:lstStyle/>
          <a:p>
            <a:r>
              <a:rPr lang="en-IN" sz="2800" b="1" dirty="0">
                <a:solidFill>
                  <a:schemeClr val="bg1"/>
                </a:solidFill>
              </a:rPr>
              <a:t>Date : 13-Sep-2024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t>Transport Requests and Transaction Codes (T-codes)</a:t>
            </a:r>
          </a:p>
          <a:p>
            <a:pPr>
              <a:buFont typeface="Arial" panose="020B0604020202020204" pitchFamily="34" charset="0"/>
              <a:buChar char="•"/>
            </a:pPr>
            <a:r>
              <a:rPr lang="en-US" sz="1500" b="1" dirty="0"/>
              <a:t>How I feel Shell implements this learning</a:t>
            </a:r>
            <a:r>
              <a:rPr lang="en-US" sz="1500" dirty="0"/>
              <a:t>: Shell likely uses </a:t>
            </a:r>
            <a:r>
              <a:rPr lang="en-US" sz="1500" b="1" dirty="0"/>
              <a:t>Transport Requests (TR)</a:t>
            </a:r>
            <a:r>
              <a:rPr lang="en-US" sz="1500" dirty="0"/>
              <a:t> to manage changes across its multiple SAP systems, ensuring that new developments are properly tested before going live. </a:t>
            </a:r>
            <a:r>
              <a:rPr lang="en-US" sz="1500" b="1" dirty="0"/>
              <a:t>Transaction Codes (T-codes)</a:t>
            </a:r>
            <a:r>
              <a:rPr lang="en-US" sz="1500" dirty="0"/>
              <a:t> allow Shell’s employees to access SAP functionalities quickly and efficiently, simplifying complex processes like asset management, billing, and reporting.</a:t>
            </a:r>
          </a:p>
          <a:p>
            <a:pPr>
              <a:buFont typeface="Arial" panose="020B0604020202020204" pitchFamily="34" charset="0"/>
              <a:buChar char="•"/>
            </a:pPr>
            <a:r>
              <a:rPr lang="en-US" sz="1500" b="1" dirty="0"/>
              <a:t>How I feel Shell benefits from this learning</a:t>
            </a:r>
            <a:r>
              <a:rPr lang="en-US" sz="1500" dirty="0"/>
              <a:t>: By utilizing </a:t>
            </a:r>
            <a:r>
              <a:rPr lang="en-US" sz="1500" b="1" dirty="0"/>
              <a:t>Transport Requests</a:t>
            </a:r>
            <a:r>
              <a:rPr lang="en-US" sz="1500" dirty="0"/>
              <a:t>, Shell can maintain system stability while rolling out updates or new functionalities across its global SAP landscape. </a:t>
            </a:r>
            <a:r>
              <a:rPr lang="en-US" sz="1500" b="1" dirty="0"/>
              <a:t>T-codes</a:t>
            </a:r>
            <a:r>
              <a:rPr lang="en-US" sz="1500" dirty="0"/>
              <a:t> improve operational efficiency by enabling employees to perform tasks quickly, reducing downtime and increasing productivity. This ensures smoother workflows, especially in critical operations like real-time monitoring of energy production and distribution.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2A1952D4-C932-BF5D-D129-0AA60E158F47}"/>
              </a:ext>
            </a:extLst>
          </p:cNvPr>
          <p:cNvPicPr>
            <a:picLocks noChangeAspect="1"/>
          </p:cNvPicPr>
          <p:nvPr/>
        </p:nvPicPr>
        <p:blipFill>
          <a:blip r:embed="rId7"/>
          <a:stretch>
            <a:fillRect/>
          </a:stretch>
        </p:blipFill>
        <p:spPr>
          <a:xfrm>
            <a:off x="7147115" y="1970595"/>
            <a:ext cx="3858073" cy="3858073"/>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SAP and its Evolution</a:t>
            </a:r>
          </a:p>
          <a:p>
            <a:pPr>
              <a:buFont typeface="Arial" panose="020B0604020202020204" pitchFamily="34" charset="0"/>
              <a:buChar char="•"/>
            </a:pPr>
            <a:r>
              <a:rPr lang="en-US" sz="1600" b="1" dirty="0"/>
              <a:t>Challenge Faced</a:t>
            </a:r>
            <a:r>
              <a:rPr lang="en-US" sz="1600" dirty="0"/>
              <a:t>: Implementing </a:t>
            </a:r>
            <a:r>
              <a:rPr lang="en-US" sz="1600" b="1" dirty="0"/>
              <a:t>SAP S/4HANA</a:t>
            </a:r>
            <a:r>
              <a:rPr lang="en-US" sz="1600" dirty="0"/>
              <a:t> across a large, global organization like Shell can be challenging due to the complexity of migrating from legacy systems to a real-time, in-memory platform. Ensuring data accuracy and minimizing downtime during migration is critical.</a:t>
            </a:r>
          </a:p>
          <a:p>
            <a:pPr>
              <a:buFont typeface="Arial" panose="020B0604020202020204" pitchFamily="34" charset="0"/>
              <a:buChar char="•"/>
            </a:pPr>
            <a:r>
              <a:rPr lang="en-US" sz="1600" b="1" dirty="0"/>
              <a:t>Plan to Overcome</a:t>
            </a:r>
            <a:r>
              <a:rPr lang="en-US" sz="1600" dirty="0"/>
              <a:t>: Shell can implement a phased rollout strategy to gradually transition systems to </a:t>
            </a:r>
            <a:r>
              <a:rPr lang="en-US" sz="1600" b="1" dirty="0"/>
              <a:t>SAP S/4HANA</a:t>
            </a:r>
            <a:r>
              <a:rPr lang="en-US" sz="1600" dirty="0"/>
              <a:t>, starting with less critical operations. Extensive testing, data validation, and robust change management procedures would help reduce risks and ensure a smoother transition while keeping stakeholders informed.</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7170" name="Picture 2">
            <a:extLst>
              <a:ext uri="{FF2B5EF4-FFF2-40B4-BE49-F238E27FC236}">
                <a16:creationId xmlns:a16="http://schemas.microsoft.com/office/drawing/2014/main" id="{68993528-4766-4CFF-40F6-3065AA50E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679178" y="2247202"/>
            <a:ext cx="4793947" cy="330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ABAP and Modular Programming</a:t>
            </a:r>
          </a:p>
          <a:p>
            <a:pPr>
              <a:buFont typeface="Arial" panose="020B0604020202020204" pitchFamily="34" charset="0"/>
              <a:buChar char="•"/>
            </a:pPr>
            <a:r>
              <a:rPr lang="en-US" sz="1600" b="1" dirty="0"/>
              <a:t>Challenge Faced</a:t>
            </a:r>
            <a:r>
              <a:rPr lang="en-US" sz="1600" dirty="0"/>
              <a:t>: One of the key challenges in utilizing </a:t>
            </a:r>
            <a:r>
              <a:rPr lang="en-US" sz="1600" b="1" dirty="0"/>
              <a:t>ABAP modular programming</a:t>
            </a:r>
            <a:r>
              <a:rPr lang="en-US" sz="1600" dirty="0"/>
              <a:t> is ensuring the custom applications are well-integrated with standard SAP modules without affecting performance or creating dependency issues, especially when managing large datasets in energy operations.</a:t>
            </a:r>
          </a:p>
          <a:p>
            <a:pPr>
              <a:buFont typeface="Arial" panose="020B0604020202020204" pitchFamily="34" charset="0"/>
              <a:buChar char="•"/>
            </a:pPr>
            <a:r>
              <a:rPr lang="en-US" sz="1600" b="1" dirty="0"/>
              <a:t>Plan to Overcome</a:t>
            </a:r>
            <a:r>
              <a:rPr lang="en-US" sz="1600" dirty="0"/>
              <a:t>: To overcome this, Shell can establish strict coding guidelines for ABAP development, enforce code reviews, and optimize database access using efficient SQL queries. Leveraging </a:t>
            </a:r>
            <a:r>
              <a:rPr lang="en-US" sz="1600" b="1" dirty="0"/>
              <a:t>performance testing</a:t>
            </a:r>
            <a:r>
              <a:rPr lang="en-US" sz="1600" dirty="0"/>
              <a:t> tools and monitoring system load can also ensure that the custom modules perform efficiently without affecting the broader SAP ecosystem.</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122" name="Picture 2" descr="SAP Integration Suite | IBsolution">
            <a:extLst>
              <a:ext uri="{FF2B5EF4-FFF2-40B4-BE49-F238E27FC236}">
                <a16:creationId xmlns:a16="http://schemas.microsoft.com/office/drawing/2014/main" id="{02827C9D-3B55-5C82-5583-A52CD9308ACF}"/>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400799" y="2332048"/>
            <a:ext cx="5357487" cy="313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Transport Requests and Transaction Codes (T-codes)</a:t>
            </a:r>
          </a:p>
          <a:p>
            <a:pPr>
              <a:buFont typeface="Arial" panose="020B0604020202020204" pitchFamily="34" charset="0"/>
              <a:buChar char="•"/>
            </a:pPr>
            <a:r>
              <a:rPr lang="en-US" sz="1600" b="1" dirty="0"/>
              <a:t>Challenge Faced</a:t>
            </a:r>
            <a:r>
              <a:rPr lang="en-US" sz="1600" dirty="0"/>
              <a:t>: Managing </a:t>
            </a:r>
            <a:r>
              <a:rPr lang="en-US" sz="1600" b="1" dirty="0"/>
              <a:t>Transport Requests (TR)</a:t>
            </a:r>
            <a:r>
              <a:rPr lang="en-US" sz="1600" dirty="0"/>
              <a:t> can become complex, especially when multiple developers are working on different parts of the system. Conflicting or incomplete transports can result in errors or disruptions in the live environment. Additionally, improper use of </a:t>
            </a:r>
            <a:r>
              <a:rPr lang="en-US" sz="1600" b="1" dirty="0"/>
              <a:t>T-codes</a:t>
            </a:r>
            <a:r>
              <a:rPr lang="en-US" sz="1600" dirty="0"/>
              <a:t> can lead to inconsistent processes if they are not standardized across the organization.</a:t>
            </a:r>
          </a:p>
          <a:p>
            <a:pPr>
              <a:buFont typeface="Arial" panose="020B0604020202020204" pitchFamily="34" charset="0"/>
              <a:buChar char="•"/>
            </a:pPr>
            <a:r>
              <a:rPr lang="en-US" sz="1600" b="1" dirty="0"/>
              <a:t>Plan to Overcome</a:t>
            </a:r>
            <a:r>
              <a:rPr lang="en-US" sz="1600" dirty="0"/>
              <a:t>: Shell can mitigate these risks by using </a:t>
            </a:r>
            <a:r>
              <a:rPr lang="en-US" sz="1600" b="1" dirty="0"/>
              <a:t>centralized transport management</a:t>
            </a:r>
            <a:r>
              <a:rPr lang="en-US" sz="1600" dirty="0"/>
              <a:t> tools and procedures, ensuring all transports are thoroughly tested before being moved to production. Establishing a process for approving and validating </a:t>
            </a:r>
            <a:r>
              <a:rPr lang="en-US" sz="1600" b="1" dirty="0"/>
              <a:t>T-codes</a:t>
            </a:r>
            <a:r>
              <a:rPr lang="en-US" sz="1600" dirty="0"/>
              <a:t> will also ensure they are used consistently across teams. Regular training and clear documentation of best practices for TRs and T-codes will help maintain system integrity and operational efficiency.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1115259E-6B59-21AF-2305-368A5EBEFFA6}"/>
              </a:ext>
            </a:extLst>
          </p:cNvPr>
          <p:cNvPicPr>
            <a:picLocks noChangeAspect="1"/>
          </p:cNvPicPr>
          <p:nvPr/>
        </p:nvPicPr>
        <p:blipFill>
          <a:blip r:embed="rId7"/>
          <a:stretch>
            <a:fillRect/>
          </a:stretch>
        </p:blipFill>
        <p:spPr>
          <a:xfrm>
            <a:off x="7227896" y="2050857"/>
            <a:ext cx="3696511" cy="3696511"/>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400" dirty="0"/>
              <a:t>Review and practice </a:t>
            </a:r>
            <a:r>
              <a:rPr lang="en-US" sz="1400" b="1" dirty="0"/>
              <a:t>SAP S/4HANA</a:t>
            </a:r>
            <a:r>
              <a:rPr lang="en-US" sz="1400" dirty="0"/>
              <a:t> migration strategies, including data validation and phased rollout approaches.</a:t>
            </a:r>
          </a:p>
          <a:p>
            <a:pPr marL="457200" indent="-457200">
              <a:buFont typeface="+mj-lt"/>
              <a:buAutoNum type="arabicPeriod"/>
            </a:pPr>
            <a:r>
              <a:rPr lang="en-US" sz="1400" dirty="0"/>
              <a:t>Develop small </a:t>
            </a:r>
            <a:r>
              <a:rPr lang="en-US" sz="1400" b="1" dirty="0"/>
              <a:t>ABAP</a:t>
            </a:r>
            <a:r>
              <a:rPr lang="en-US" sz="1400" dirty="0"/>
              <a:t> programs utilizing modularization techniques (subroutines, function modules) and optimize SQL queries for performance.</a:t>
            </a:r>
          </a:p>
          <a:p>
            <a:pPr marL="457200" indent="-457200">
              <a:buFont typeface="+mj-lt"/>
              <a:buAutoNum type="arabicPeriod"/>
            </a:pPr>
            <a:r>
              <a:rPr lang="en-US" sz="1400" dirty="0"/>
              <a:t>Create and test </a:t>
            </a:r>
            <a:r>
              <a:rPr lang="en-US" sz="1400" b="1" dirty="0"/>
              <a:t>Transport Requests</a:t>
            </a:r>
            <a:r>
              <a:rPr lang="en-US" sz="1400" dirty="0"/>
              <a:t> in a sandbox environment, ensuring proper use of </a:t>
            </a:r>
            <a:r>
              <a:rPr lang="en-US" sz="1400" b="1" dirty="0"/>
              <a:t>T-codes</a:t>
            </a:r>
            <a:r>
              <a:rPr lang="en-US" sz="1400" dirty="0"/>
              <a:t> and transport management processes.</a:t>
            </a:r>
          </a:p>
          <a:p>
            <a:pPr marL="457200" indent="-457200">
              <a:buFont typeface="+mj-lt"/>
              <a:buAutoNum type="arabicPeriod"/>
            </a:pPr>
            <a:r>
              <a:rPr lang="en-US" sz="1400" dirty="0"/>
              <a:t>Research and document best practices for managing </a:t>
            </a:r>
            <a:r>
              <a:rPr lang="en-US" sz="1400" b="1" dirty="0"/>
              <a:t>T-codes</a:t>
            </a:r>
            <a:r>
              <a:rPr lang="en-US" sz="1400" dirty="0"/>
              <a:t> and TRs, including conflict resolution and approval workflows.</a:t>
            </a:r>
            <a:endParaRPr lang="en-US" sz="1200" dirty="0">
              <a:effectLst>
                <a:outerShdw blurRad="38100" dist="38100" dir="2700000" algn="tl">
                  <a:srgbClr val="000000">
                    <a:alpha val="43137"/>
                  </a:srgbClr>
                </a:outerShdw>
              </a:effectLst>
            </a:endParaRP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1400" dirty="0"/>
              <a:t>3 days</a:t>
            </a:r>
          </a:p>
          <a:p>
            <a:pPr>
              <a:buFont typeface="+mj-lt"/>
              <a:buAutoNum type="arabicPeriod"/>
            </a:pPr>
            <a:r>
              <a:rPr lang="en-US" sz="1400" dirty="0"/>
              <a:t>2 days</a:t>
            </a:r>
          </a:p>
          <a:p>
            <a:pPr>
              <a:buFont typeface="+mj-lt"/>
              <a:buAutoNum type="arabicPeriod"/>
            </a:pPr>
            <a:r>
              <a:rPr lang="en-US" sz="1400" dirty="0"/>
              <a:t>2 days</a:t>
            </a:r>
          </a:p>
          <a:p>
            <a:pPr>
              <a:buFont typeface="+mj-lt"/>
              <a:buAutoNum type="arabicPeriod"/>
            </a:pPr>
            <a:r>
              <a:rPr lang="en-US" sz="1400" dirty="0"/>
              <a:t>1 day</a:t>
            </a:r>
            <a:endParaRPr lang="en-US" sz="1200" dirty="0">
              <a:effectLst>
                <a:outerShdw blurRad="38100" dist="38100" dir="2700000" algn="tl">
                  <a:srgbClr val="000000">
                    <a:alpha val="43137"/>
                  </a:srgbClr>
                </a:outerShdw>
              </a:effectLst>
            </a:endParaRP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1400" dirty="0"/>
              <a:t>Completed</a:t>
            </a:r>
          </a:p>
          <a:p>
            <a:pPr>
              <a:buFont typeface="+mj-lt"/>
              <a:buAutoNum type="arabicPeriod"/>
            </a:pPr>
            <a:r>
              <a:rPr lang="en-US" sz="1400" dirty="0"/>
              <a:t>Completed</a:t>
            </a:r>
          </a:p>
          <a:p>
            <a:pPr>
              <a:buFont typeface="+mj-lt"/>
              <a:buAutoNum type="arabicPeriod"/>
            </a:pPr>
            <a:r>
              <a:rPr lang="en-US" sz="1400" dirty="0"/>
              <a:t>Completed</a:t>
            </a:r>
          </a:p>
          <a:p>
            <a:pPr>
              <a:buFont typeface="+mj-lt"/>
              <a:buAutoNum type="arabicPeriod"/>
            </a:pPr>
            <a:r>
              <a:rPr lang="en-US" sz="1400" dirty="0"/>
              <a:t>Completed</a:t>
            </a:r>
            <a:endParaRPr lang="en-US" sz="1200" dirty="0">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buFont typeface="Arial" panose="020B0604020202020204" pitchFamily="34" charset="0"/>
              <a:buChar char="•"/>
            </a:pPr>
            <a:r>
              <a:rPr lang="en-US" sz="2000" b="1" dirty="0"/>
              <a:t>Activity</a:t>
            </a:r>
            <a:r>
              <a:rPr lang="en-US" sz="2000" dirty="0"/>
              <a:t>: </a:t>
            </a:r>
          </a:p>
          <a:p>
            <a:pPr lvl="1" algn="just"/>
            <a:r>
              <a:rPr lang="en-US" sz="1600" dirty="0"/>
              <a:t>We had interactive </a:t>
            </a:r>
            <a:r>
              <a:rPr lang="en-US" sz="1600" b="1" dirty="0"/>
              <a:t>jam sessions</a:t>
            </a:r>
            <a:r>
              <a:rPr lang="en-US" sz="1600" dirty="0"/>
              <a:t> and engaging </a:t>
            </a:r>
            <a:r>
              <a:rPr lang="en-US" sz="1600" b="1" dirty="0"/>
              <a:t>story sessions</a:t>
            </a:r>
            <a:r>
              <a:rPr lang="en-US" sz="1600" dirty="0"/>
              <a:t> where team members shared insights about their specialties. These sessions gave me a deeper understanding of my colleagues' expertise while building a collaborative learning environment. </a:t>
            </a:r>
          </a:p>
          <a:p>
            <a:pPr lvl="1" algn="just"/>
            <a:r>
              <a:rPr lang="en-US" sz="1600" dirty="0"/>
              <a:t>A big relief came when we transitioned to </a:t>
            </a:r>
            <a:r>
              <a:rPr lang="en-US" sz="1600" b="1" dirty="0"/>
              <a:t>hands-on practical sessions</a:t>
            </a:r>
            <a:r>
              <a:rPr lang="en-US" sz="1600" dirty="0"/>
              <a:t> after several long days of theory. The practical work allowed us to apply what we had learned, making the experience more dynamic and engaging.</a:t>
            </a:r>
          </a:p>
          <a:p>
            <a:pPr algn="just">
              <a:buFont typeface="Arial" panose="020B0604020202020204" pitchFamily="34" charset="0"/>
              <a:buChar char="•"/>
            </a:pPr>
            <a:r>
              <a:rPr lang="en-US" sz="2000" b="1" dirty="0"/>
              <a:t>Additional Fun Activities</a:t>
            </a:r>
            <a:r>
              <a:rPr lang="en-US" sz="2000" dirty="0"/>
              <a:t>: </a:t>
            </a:r>
          </a:p>
          <a:p>
            <a:pPr lvl="1" algn="just"/>
            <a:r>
              <a:rPr lang="en-US" sz="1600" dirty="0"/>
              <a:t>After the sessions, we had a </a:t>
            </a:r>
            <a:r>
              <a:rPr lang="en-US" sz="1600" b="1" dirty="0"/>
              <a:t>team lunch</a:t>
            </a:r>
            <a:r>
              <a:rPr lang="en-US" sz="1600" dirty="0"/>
              <a:t>, which turned into a fun </a:t>
            </a:r>
            <a:r>
              <a:rPr lang="en-US" sz="1600" b="1" dirty="0"/>
              <a:t>pizza party</a:t>
            </a:r>
            <a:r>
              <a:rPr lang="en-US" sz="1600" dirty="0"/>
              <a:t>! It was a great opportunity to bond over food and laughter, creating a relaxed and friendly atmosphere that made learning more enjoyable and helped build stronger connections with the team.</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7123C600-B159-F4AB-12A1-E02429470F50}"/>
              </a:ext>
            </a:extLst>
          </p:cNvPr>
          <p:cNvPicPr>
            <a:picLocks noChangeAspect="1"/>
          </p:cNvPicPr>
          <p:nvPr/>
        </p:nvPicPr>
        <p:blipFill>
          <a:blip r:embed="rId7"/>
          <a:stretch>
            <a:fillRect/>
          </a:stretch>
        </p:blipFill>
        <p:spPr>
          <a:xfrm>
            <a:off x="6809203" y="2282675"/>
            <a:ext cx="4533900" cy="3438525"/>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Quick Summary</a:t>
            </a:r>
            <a:r>
              <a:rPr lang="en-US" sz="2000" dirty="0"/>
              <a:t> </a:t>
            </a:r>
          </a:p>
          <a:p>
            <a:pPr lvl="1"/>
            <a:r>
              <a:rPr lang="en-US" sz="2000" dirty="0"/>
              <a:t>This week, we delved into SAP's evolution, ABAP programming, and transport management. We explored the transition from SAP R/1 to S/4HANA, applied ABAP modular programming techniques, and learned about managing transport requests and transaction codes. Hands-on practical sessions provided relief and engagement after extensive theory, and we wrapped up with a fun pizza party.</a:t>
            </a:r>
          </a:p>
          <a:p>
            <a:r>
              <a:rPr lang="en-US" sz="2000" b="1" dirty="0"/>
              <a:t>Importance of Topics for Upcoming Week</a:t>
            </a:r>
            <a:r>
              <a:rPr lang="en-US" sz="2000" dirty="0"/>
              <a:t> </a:t>
            </a:r>
          </a:p>
          <a:p>
            <a:pPr lvl="1"/>
            <a:r>
              <a:rPr lang="en-US" sz="2000" dirty="0"/>
              <a:t>Next week, it's essential to apply our understanding of SAP S/4HANA in real-world scenarios, enhance our ABAP skills by developing custom applications, and effectively manage transport requests and T-codes to ensure system stability and efficiency.</a:t>
            </a:r>
          </a:p>
          <a:p>
            <a:r>
              <a:rPr lang="en-US" sz="2000" b="1" dirty="0"/>
              <a:t>Connectivity of Topics from Current Week</a:t>
            </a:r>
            <a:r>
              <a:rPr lang="en-US" sz="2000" dirty="0"/>
              <a:t> </a:t>
            </a:r>
          </a:p>
          <a:p>
            <a:pPr lvl="1"/>
            <a:r>
              <a:rPr lang="en-US" sz="2000" dirty="0"/>
              <a:t>Understanding SAP's evolution sets the stage for leveraging ABAP in a modern environment, while effective transport management and T-codes ensure that custom developments are smoothly integrated. This cohesive approach supports both operational efficiency and system customization.</a:t>
            </a:r>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b="0" i="0" dirty="0">
                <a:solidFill>
                  <a:srgbClr val="000000"/>
                </a:solidFill>
                <a:effectLst/>
                <a:highlight>
                  <a:srgbClr val="FFFFFF"/>
                </a:highlight>
                <a:latin typeface="Work Sans" panose="020F0502020204030204" pitchFamily="2" charset="0"/>
              </a:rPr>
              <a:t>Communication is the solvent of all problems and is the foundation for personal development.</a:t>
            </a: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1026" name="Picture 2">
            <a:extLst>
              <a:ext uri="{FF2B5EF4-FFF2-40B4-BE49-F238E27FC236}">
                <a16:creationId xmlns:a16="http://schemas.microsoft.com/office/drawing/2014/main" id="{7B66839B-5C78-02A0-9223-3547110A793F}"/>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47807"/>
          <a:stretch/>
        </p:blipFill>
        <p:spPr bwMode="auto">
          <a:xfrm>
            <a:off x="7544046" y="1877235"/>
            <a:ext cx="3064213" cy="398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70324"/>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SAP and its Evolution</a:t>
            </a:r>
          </a:p>
          <a:p>
            <a:pPr>
              <a:buFont typeface="Arial" panose="020B0604020202020204" pitchFamily="34" charset="0"/>
              <a:buChar char="•"/>
            </a:pPr>
            <a:r>
              <a:rPr lang="en-US" sz="1400" b="1" dirty="0"/>
              <a:t>Key Learning</a:t>
            </a:r>
            <a:r>
              <a:rPr lang="en-US" sz="1400" dirty="0"/>
              <a:t>: SAP, which stands for Systems, Applications, and Products in Data Processing, has evolved significantly over time. It started with </a:t>
            </a:r>
            <a:r>
              <a:rPr lang="en-US" sz="1400" b="1" dirty="0"/>
              <a:t>SAP R/1</a:t>
            </a:r>
            <a:r>
              <a:rPr lang="en-US" sz="1400" dirty="0"/>
              <a:t> (a single-tier architecture), progressed to </a:t>
            </a:r>
            <a:r>
              <a:rPr lang="en-US" sz="1400" b="1" dirty="0"/>
              <a:t>SAP R/3</a:t>
            </a:r>
            <a:r>
              <a:rPr lang="en-US" sz="1400" dirty="0"/>
              <a:t> (three-tier client-server architecture), and culminated in </a:t>
            </a:r>
            <a:r>
              <a:rPr lang="en-US" sz="1400" b="1" dirty="0"/>
              <a:t>SAP S/4HANA</a:t>
            </a:r>
            <a:r>
              <a:rPr lang="en-US" sz="1400" dirty="0"/>
              <a:t>, which integrates in-memory computing for real-time data processing and analytics.</a:t>
            </a:r>
          </a:p>
          <a:p>
            <a:pPr>
              <a:buFont typeface="Arial" panose="020B0604020202020204" pitchFamily="34" charset="0"/>
              <a:buChar char="•"/>
            </a:pPr>
            <a:r>
              <a:rPr lang="en-US" sz="1400" b="1" dirty="0"/>
              <a:t>Key Takeaway</a:t>
            </a:r>
            <a:r>
              <a:rPr lang="en-US" sz="1400" dirty="0"/>
              <a:t>: The shift from traditional, slow systems to real-time analytics in </a:t>
            </a:r>
            <a:r>
              <a:rPr lang="en-US" sz="1400" b="1" dirty="0"/>
              <a:t>SAP S/4HANA</a:t>
            </a:r>
            <a:r>
              <a:rPr lang="en-US" sz="1400" dirty="0"/>
              <a:t> is groundbreaking for industries requiring fast decision-making and live updates. SAP's real-time capabilities help improve business operations with data-driven decisions.</a:t>
            </a:r>
          </a:p>
          <a:p>
            <a:pPr>
              <a:buFont typeface="Arial" panose="020B0604020202020204" pitchFamily="34" charset="0"/>
              <a:buChar char="•"/>
            </a:pPr>
            <a:r>
              <a:rPr lang="en-US" sz="1400" b="1" dirty="0"/>
              <a:t>How I see it implemented in the Energy Sector</a:t>
            </a:r>
            <a:r>
              <a:rPr lang="en-US" sz="1400" dirty="0"/>
              <a:t>: In the energy sector, real-time analytics from SAP S/4HANA can optimize energy distribution and consumption. Real-time data can help energy companies monitor grid performance, manage resources, and predict energy demands, thus improving operational efficiency and reducing costs.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6" name="Picture 2">
            <a:extLst>
              <a:ext uri="{FF2B5EF4-FFF2-40B4-BE49-F238E27FC236}">
                <a16:creationId xmlns:a16="http://schemas.microsoft.com/office/drawing/2014/main" id="{820842B5-632A-F598-17D1-30DA0A2C511F}"/>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p:blipFill>
        <p:spPr bwMode="auto">
          <a:xfrm>
            <a:off x="6453602" y="2604016"/>
            <a:ext cx="5245100" cy="260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ABAP and Modular Programming</a:t>
            </a:r>
          </a:p>
          <a:p>
            <a:pPr>
              <a:buFont typeface="Arial" panose="020B0604020202020204" pitchFamily="34" charset="0"/>
              <a:buChar char="•"/>
            </a:pPr>
            <a:r>
              <a:rPr lang="en-US" sz="1400" b="1" dirty="0"/>
              <a:t>Key Learning</a:t>
            </a:r>
            <a:r>
              <a:rPr lang="en-US" sz="1400" dirty="0"/>
              <a:t>: </a:t>
            </a:r>
            <a:r>
              <a:rPr lang="en-US" sz="1400" b="1" dirty="0"/>
              <a:t>ABAP (Advanced Business Application Programming)</a:t>
            </a:r>
            <a:r>
              <a:rPr lang="en-US" sz="1400" dirty="0"/>
              <a:t> is the core language used in SAP for developing applications. Key concepts include creating custom tables, </a:t>
            </a:r>
            <a:r>
              <a:rPr lang="en-US" sz="1400" b="1" dirty="0"/>
              <a:t>modularization techniques</a:t>
            </a:r>
            <a:r>
              <a:rPr lang="en-US" sz="1400" dirty="0"/>
              <a:t> (e.g., function modules, subroutines), and data management using </a:t>
            </a:r>
            <a:r>
              <a:rPr lang="en-US" sz="1400" b="1" dirty="0"/>
              <a:t>Open SQL</a:t>
            </a:r>
            <a:r>
              <a:rPr lang="en-US" sz="1400" dirty="0"/>
              <a:t> queries.</a:t>
            </a:r>
          </a:p>
          <a:p>
            <a:pPr>
              <a:buFont typeface="Arial" panose="020B0604020202020204" pitchFamily="34" charset="0"/>
              <a:buChar char="•"/>
            </a:pPr>
            <a:r>
              <a:rPr lang="en-US" sz="1400" b="1" dirty="0"/>
              <a:t>Key Takeaway</a:t>
            </a:r>
            <a:r>
              <a:rPr lang="en-US" sz="1400" dirty="0"/>
              <a:t>: ABAP allows developers to structure code in a modular way, which improves code reusability and efficiency in SAP systems. It also enables data manipulation directly within the SAP environment through </a:t>
            </a:r>
            <a:r>
              <a:rPr lang="en-US" sz="1400" b="1" dirty="0"/>
              <a:t>data dictionary</a:t>
            </a:r>
            <a:r>
              <a:rPr lang="en-US" sz="1400" dirty="0"/>
              <a:t> and SQL integrations.</a:t>
            </a:r>
          </a:p>
          <a:p>
            <a:pPr>
              <a:buFont typeface="Arial" panose="020B0604020202020204" pitchFamily="34" charset="0"/>
              <a:buChar char="•"/>
            </a:pPr>
            <a:r>
              <a:rPr lang="en-US" sz="1400" b="1" dirty="0"/>
              <a:t>How I see it implemented in the Energy Sector</a:t>
            </a:r>
            <a:r>
              <a:rPr lang="en-US" sz="1400" dirty="0"/>
              <a:t>: In the energy sector, </a:t>
            </a:r>
            <a:r>
              <a:rPr lang="en-US" sz="1400" b="1" dirty="0"/>
              <a:t>ABAP</a:t>
            </a:r>
            <a:r>
              <a:rPr lang="en-US" sz="1400" dirty="0"/>
              <a:t> modular programming could be used for custom applications to manage energy production workflows, asset maintenance schedules, and energy billing systems. These systems could be tailored to meet the specific needs of energy production and distribution, enhancing their flexibility and scalability.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2" descr="DATA Dictionary in SAP ABAP | by Mayank Chourasia | Medium">
            <a:extLst>
              <a:ext uri="{FF2B5EF4-FFF2-40B4-BE49-F238E27FC236}">
                <a16:creationId xmlns:a16="http://schemas.microsoft.com/office/drawing/2014/main" id="{A5838BAB-9255-906D-BDA1-552C84DBF785}"/>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618781" y="2514899"/>
            <a:ext cx="4918444" cy="276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t>Transport Requests and Transaction Codes (T-codes)</a:t>
            </a:r>
          </a:p>
          <a:p>
            <a:pPr>
              <a:buFont typeface="Arial" panose="020B0604020202020204" pitchFamily="34" charset="0"/>
              <a:buChar char="•"/>
            </a:pPr>
            <a:r>
              <a:rPr lang="en-US" sz="1300" b="1" dirty="0"/>
              <a:t>Key Learning</a:t>
            </a:r>
            <a:r>
              <a:rPr lang="en-US" sz="1300" dirty="0"/>
              <a:t>: </a:t>
            </a:r>
            <a:r>
              <a:rPr lang="en-US" sz="1300" b="1" dirty="0"/>
              <a:t>Transport requests</a:t>
            </a:r>
            <a:r>
              <a:rPr lang="en-US" sz="1300" dirty="0"/>
              <a:t> are vital in SAP for moving developments (like custom tables, reports, and programs) from one environment (development) to another (production). In addition, </a:t>
            </a:r>
            <a:r>
              <a:rPr lang="en-US" sz="1300" b="1" dirty="0"/>
              <a:t>Transaction Codes (T-codes)</a:t>
            </a:r>
            <a:r>
              <a:rPr lang="en-US" sz="1300" dirty="0"/>
              <a:t> are shortcuts in SAP to access specific functions directly, bypassing the need to navigate through multiple menus. For instance, </a:t>
            </a:r>
            <a:r>
              <a:rPr lang="en-US" sz="1300" b="1" dirty="0"/>
              <a:t>SE38</a:t>
            </a:r>
            <a:r>
              <a:rPr lang="en-US" sz="1300" dirty="0"/>
              <a:t> is used for managing programs in ABAP, and </a:t>
            </a:r>
            <a:r>
              <a:rPr lang="en-US" sz="1300" b="1" dirty="0"/>
              <a:t>SE93</a:t>
            </a:r>
            <a:r>
              <a:rPr lang="en-US" sz="1300" dirty="0"/>
              <a:t> is used for creating custom T-codes.</a:t>
            </a:r>
          </a:p>
          <a:p>
            <a:pPr>
              <a:buFont typeface="Arial" panose="020B0604020202020204" pitchFamily="34" charset="0"/>
              <a:buChar char="•"/>
            </a:pPr>
            <a:r>
              <a:rPr lang="en-US" sz="1300" b="1" dirty="0"/>
              <a:t>Key Takeaway</a:t>
            </a:r>
            <a:r>
              <a:rPr lang="en-US" sz="1300" dirty="0"/>
              <a:t>: Effective management of </a:t>
            </a:r>
            <a:r>
              <a:rPr lang="en-US" sz="1300" b="1" dirty="0"/>
              <a:t>Transport Requests</a:t>
            </a:r>
            <a:r>
              <a:rPr lang="en-US" sz="1300" dirty="0"/>
              <a:t> ensures smooth transitions of system updates and new functionalities. </a:t>
            </a:r>
            <a:r>
              <a:rPr lang="en-US" sz="1300" b="1" dirty="0"/>
              <a:t>T-codes</a:t>
            </a:r>
            <a:r>
              <a:rPr lang="en-US" sz="1300" dirty="0"/>
              <a:t> enhance user productivity by offering direct access to specific tasks. Together, they ensure efficient development, testing, and deployment processes in SAP.</a:t>
            </a:r>
          </a:p>
          <a:p>
            <a:pPr>
              <a:buFont typeface="Arial" panose="020B0604020202020204" pitchFamily="34" charset="0"/>
              <a:buChar char="•"/>
            </a:pPr>
            <a:r>
              <a:rPr lang="en-US" sz="1300" b="1" dirty="0"/>
              <a:t>How I see it implemented in the Energy Sector</a:t>
            </a:r>
            <a:r>
              <a:rPr lang="en-US" sz="1300" dirty="0"/>
              <a:t>: In the energy sector, transport requests ensure seamless updates to mission-critical applications like </a:t>
            </a:r>
            <a:r>
              <a:rPr lang="en-US" sz="1300" b="1" dirty="0"/>
              <a:t>automated energy billing systems</a:t>
            </a:r>
            <a:r>
              <a:rPr lang="en-US" sz="1300" dirty="0"/>
              <a:t> or </a:t>
            </a:r>
            <a:r>
              <a:rPr lang="en-US" sz="1300" b="1" dirty="0"/>
              <a:t>equipment maintenance tracking</a:t>
            </a:r>
            <a:r>
              <a:rPr lang="en-US" sz="1300" dirty="0"/>
              <a:t>. Using T-codes like </a:t>
            </a:r>
            <a:r>
              <a:rPr lang="en-US" sz="1300" b="1" dirty="0"/>
              <a:t>SE93</a:t>
            </a:r>
            <a:r>
              <a:rPr lang="en-US" sz="1300" dirty="0"/>
              <a:t>, energy companies can create custom transaction codes for specific business functions, such as meter readings, reducing the need for manual navigation and streamlining operations.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8" name="Picture 4" descr="How to find transport Request…. - SAP Community">
            <a:extLst>
              <a:ext uri="{FF2B5EF4-FFF2-40B4-BE49-F238E27FC236}">
                <a16:creationId xmlns:a16="http://schemas.microsoft.com/office/drawing/2014/main" id="{55AEC334-4A37-4C98-1C1D-90F50548F2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0898" y="2216143"/>
            <a:ext cx="5150507" cy="3365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SAP and its Evolution</a:t>
            </a:r>
          </a:p>
          <a:p>
            <a:pPr>
              <a:buFont typeface="Arial" panose="020B0604020202020204" pitchFamily="34" charset="0"/>
              <a:buChar char="•"/>
            </a:pPr>
            <a:r>
              <a:rPr lang="en-US" sz="1600" b="1" dirty="0"/>
              <a:t>How I feel Shell implements this learning</a:t>
            </a:r>
            <a:r>
              <a:rPr lang="en-US" sz="1600" dirty="0"/>
              <a:t>: Shell uses SAP S/4HANA to streamline its business operations, especially for real-time data processing in areas like supply chain management, finance, and procurement. The implementation of SAP's latest technologies helps Shell optimize processes and make data-driven decisions quickly.</a:t>
            </a:r>
          </a:p>
          <a:p>
            <a:pPr>
              <a:buFont typeface="Arial" panose="020B0604020202020204" pitchFamily="34" charset="0"/>
              <a:buChar char="•"/>
            </a:pPr>
            <a:r>
              <a:rPr lang="en-US" sz="1600" b="1" dirty="0"/>
              <a:t>How I feel Shell benefits from this learning</a:t>
            </a:r>
            <a:r>
              <a:rPr lang="en-US" sz="1600" dirty="0"/>
              <a:t>: By leveraging </a:t>
            </a:r>
            <a:r>
              <a:rPr lang="en-US" sz="1600" b="1" dirty="0"/>
              <a:t>SAP S/4HANA</a:t>
            </a:r>
            <a:r>
              <a:rPr lang="en-US" sz="1600" dirty="0"/>
              <a:t>, Shell can monitor and manage its resources globally in real time, improving asset management and supply chain efficiencies. This system allows for better prediction of demand, enhanced energy production planning, and cost reduction through optimized operations.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4098" name="Picture 2">
            <a:extLst>
              <a:ext uri="{FF2B5EF4-FFF2-40B4-BE49-F238E27FC236}">
                <a16:creationId xmlns:a16="http://schemas.microsoft.com/office/drawing/2014/main" id="{FE24C82C-2405-70F4-6C36-66D5CF5A812A}"/>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p:blipFill>
        <p:spPr bwMode="auto">
          <a:xfrm>
            <a:off x="7302636" y="2370350"/>
            <a:ext cx="3547030"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ABAP and Modular Programming</a:t>
            </a:r>
          </a:p>
          <a:p>
            <a:pPr>
              <a:buFont typeface="Arial" panose="020B0604020202020204" pitchFamily="34" charset="0"/>
              <a:buChar char="•"/>
            </a:pPr>
            <a:r>
              <a:rPr lang="en-US" sz="1600" b="1" dirty="0"/>
              <a:t>How I feel Shell implements this learning</a:t>
            </a:r>
            <a:r>
              <a:rPr lang="en-US" sz="1600" dirty="0"/>
              <a:t>: Shell likely utilizes </a:t>
            </a:r>
            <a:r>
              <a:rPr lang="en-US" sz="1600" b="1" dirty="0"/>
              <a:t>ABAP</a:t>
            </a:r>
            <a:r>
              <a:rPr lang="en-US" sz="1600" dirty="0"/>
              <a:t> for developing custom applications to meet its unique business needs. By using ABAP’s modular programming techniques, Shell can customize SAP modules to create tailored solutions for energy management, resource planning, and financial tracking.</a:t>
            </a:r>
          </a:p>
          <a:p>
            <a:pPr>
              <a:buFont typeface="Arial" panose="020B0604020202020204" pitchFamily="34" charset="0"/>
              <a:buChar char="•"/>
            </a:pPr>
            <a:r>
              <a:rPr lang="en-US" sz="1600" b="1" dirty="0"/>
              <a:t>How I feel Shell benefits from this learning</a:t>
            </a:r>
            <a:r>
              <a:rPr lang="en-US" sz="1600" dirty="0"/>
              <a:t>: The modular approach of </a:t>
            </a:r>
            <a:r>
              <a:rPr lang="en-US" sz="1600" b="1" dirty="0"/>
              <a:t>ABAP</a:t>
            </a:r>
            <a:r>
              <a:rPr lang="en-US" sz="1600" dirty="0"/>
              <a:t> allows Shell to adapt SAP to fit its specific energy sector requirements. This means quicker implementations, improved system flexibility, and more efficient management of energy assets, reducing operational bottlenecks and ensuring systems can scale with business needs.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5122" name="Picture 2">
            <a:extLst>
              <a:ext uri="{FF2B5EF4-FFF2-40B4-BE49-F238E27FC236}">
                <a16:creationId xmlns:a16="http://schemas.microsoft.com/office/drawing/2014/main" id="{BA6208B2-46CD-D95E-E558-067E34059F90}"/>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p:blipFill>
        <p:spPr bwMode="auto">
          <a:xfrm>
            <a:off x="7110975" y="1933936"/>
            <a:ext cx="3930354" cy="393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19874</TotalTime>
  <Words>1743</Words>
  <Application>Microsoft Office PowerPoint</Application>
  <PresentationFormat>Widescreen</PresentationFormat>
  <Paragraphs>92</Paragraphs>
  <Slides>20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5" baseType="lpstr">
      <vt:lpstr>Arial</vt:lpstr>
      <vt:lpstr>Calibri</vt:lpstr>
      <vt:lpstr>Work Sans</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Hitesh K</cp:lastModifiedBy>
  <cp:revision>516</cp:revision>
  <dcterms:created xsi:type="dcterms:W3CDTF">2022-01-18T12:35:56Z</dcterms:created>
  <dcterms:modified xsi:type="dcterms:W3CDTF">2024-09-13T19:43:06Z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